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66" r:id="rId3"/>
    <p:sldId id="618" r:id="rId4"/>
    <p:sldId id="270" r:id="rId5"/>
    <p:sldId id="621" r:id="rId6"/>
    <p:sldId id="630" r:id="rId7"/>
    <p:sldId id="622" r:id="rId8"/>
    <p:sldId id="632" r:id="rId9"/>
    <p:sldId id="623" r:id="rId10"/>
    <p:sldId id="625" r:id="rId11"/>
    <p:sldId id="626" r:id="rId12"/>
    <p:sldId id="627" r:id="rId13"/>
    <p:sldId id="641" r:id="rId14"/>
    <p:sldId id="628" r:id="rId15"/>
    <p:sldId id="620" r:id="rId16"/>
    <p:sldId id="633" r:id="rId17"/>
    <p:sldId id="629" r:id="rId18"/>
    <p:sldId id="634" r:id="rId19"/>
    <p:sldId id="635" r:id="rId20"/>
    <p:sldId id="636" r:id="rId21"/>
    <p:sldId id="637" r:id="rId22"/>
    <p:sldId id="638" r:id="rId23"/>
    <p:sldId id="639" r:id="rId24"/>
    <p:sldId id="647" r:id="rId25"/>
    <p:sldId id="654" r:id="rId26"/>
    <p:sldId id="658" r:id="rId27"/>
    <p:sldId id="650" r:id="rId28"/>
    <p:sldId id="643" r:id="rId29"/>
    <p:sldId id="648" r:id="rId30"/>
    <p:sldId id="649" r:id="rId31"/>
    <p:sldId id="651" r:id="rId32"/>
    <p:sldId id="652" r:id="rId33"/>
    <p:sldId id="655" r:id="rId34"/>
    <p:sldId id="657" r:id="rId35"/>
    <p:sldId id="659" r:id="rId36"/>
    <p:sldId id="660" r:id="rId37"/>
    <p:sldId id="656" r:id="rId38"/>
    <p:sldId id="661" r:id="rId3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B9"/>
    <a:srgbClr val="F9B000"/>
    <a:srgbClr val="A10E2F"/>
    <a:srgbClr val="002D59"/>
    <a:srgbClr val="89898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 snapToObjects="1">
      <p:cViewPr varScale="1">
        <p:scale>
          <a:sx n="158" d="100"/>
          <a:sy n="158" d="100"/>
        </p:scale>
        <p:origin x="322" y="10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6F8387B-B1B1-4790-AA92-827859E298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409B50-99F9-4347-853D-19A9B47B14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2CD1D-3421-474E-8C64-8A6801B14EDD}" type="datetimeFigureOut">
              <a:rPr lang="fr-BE" smtClean="0"/>
              <a:t>20/12/2022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4E6200D-72BD-44ED-BC99-866FC9F809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FDAE94-D631-4558-8538-E71F3E7FB6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B7BFB-484B-4E5C-B522-4A035E2FD34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79997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6F1E7-20C2-44AA-B25C-E8E4FB991850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30971-F418-489F-A300-0EA922C1F3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494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82289" cy="216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4248000"/>
            <a:ext cx="307878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49C5B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422942" y="407932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66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62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223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046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5007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4302" y="900113"/>
            <a:ext cx="3741498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3774102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31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0053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5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61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23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9506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3500"/>
            <a:ext cx="2867623" cy="900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200150"/>
            <a:ext cx="7868120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7128000" y="216000"/>
            <a:ext cx="1800000" cy="54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00" dirty="0">
              <a:solidFill>
                <a:srgbClr val="898989"/>
              </a:solidFill>
            </a:endParaRPr>
          </a:p>
          <a:p>
            <a:fld id="{2E794143-8163-F543-A4DC-FC997488DC9F}" type="slidenum">
              <a:rPr lang="fr-FR" sz="1200" b="1" smtClean="0">
                <a:solidFill>
                  <a:srgbClr val="898989"/>
                </a:solidFill>
              </a:rPr>
              <a:pPr/>
              <a:t>‹N°›</a:t>
            </a:fld>
            <a:endParaRPr lang="fr-FR" sz="12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49C5B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4649500"/>
            <a:ext cx="806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 spc="-50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en-GB" sz="1200" b="1" kern="1200" spc="-50" dirty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</a:t>
            </a:r>
            <a:r>
              <a:rPr lang="fr-FR" sz="1100" b="1" kern="1200" spc="-50" dirty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|</a:t>
            </a:r>
            <a:r>
              <a:rPr lang="fr-FR" sz="1200" b="1" kern="1200" spc="-50" dirty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</a:t>
            </a:r>
            <a:r>
              <a:rPr lang="fr-FR" sz="1200" b="1" kern="1200" spc="-50" dirty="0">
                <a:solidFill>
                  <a:srgbClr val="49C5B1"/>
                </a:solidFill>
                <a:effectLst/>
                <a:latin typeface="Arial"/>
                <a:ea typeface="ＭＳ Ｐゴシック" charset="0"/>
                <a:cs typeface="Arial"/>
              </a:rPr>
              <a:t>SPW Mobilité et Infrastructures</a:t>
            </a:r>
            <a:endParaRPr lang="fr-FR" sz="1200" b="1" spc="-50" dirty="0">
              <a:solidFill>
                <a:srgbClr val="49C5B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49C5B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qc.spw.wallonie.be/fr/qualiroutes/doc/QR-A-3-202207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../../Qualiroutes/GT%20Signalisation/FormationsMarquages/Fiche%20Technique%20Mortier%20Reparation.pdf" TargetMode="External"/><Relationship Id="rId2" Type="http://schemas.openxmlformats.org/officeDocument/2006/relationships/hyperlink" Target="../../Qualiroutes/GT%20Signalisation/FormationsMarquages/Fiche%20technique%20Appui%20Neoprene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alloniegov.sharepoint.com/sites/99fcbd9100/Ordres%20de%20services/Forms/AllItems.aspx?id=%2Fsites%2F99fcbd9100%2FOrdres%20de%20services%2FOS%2E%2006%2E%20SPW%20MI%20%2D%20D%C3%A9partement%20Expertises%2C%20Structures%20et%20G%C3%A9otechnique%2E%20Conseiller%20et%20expertiser%2E%20March%C3%A9s%20de%20travaux%20de%20g%C3%A9nie%20civil%20%2D%20La%20r%C3%A9ception%20technique%20pr%C3%A9alable%20des%20mat%C3%A9riaux%20ou%20produits%2Epdf&amp;parent=%2Fsites%2F99fcbd9100%2FOrdres%20de%20service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2364" y="2107800"/>
            <a:ext cx="7060578" cy="154440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fr-BE" sz="2200" b="1" i="0" u="none" strike="noStrike" kern="1200" cap="none" spc="0" normalizeH="0" baseline="0" noProof="0" dirty="0">
                <a:ln>
                  <a:noFill/>
                </a:ln>
                <a:solidFill>
                  <a:srgbClr val="49C5B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Département Expertises, Structures et Géotechnique</a:t>
            </a:r>
            <a:br>
              <a:rPr lang="fr-FR" sz="3200" dirty="0"/>
            </a:br>
            <a:r>
              <a:rPr lang="fr-BE" sz="3200" dirty="0"/>
              <a:t>Direction des Matériaux de structure</a:t>
            </a:r>
            <a:br>
              <a:rPr lang="fr-BE" sz="3200" dirty="0"/>
            </a:br>
            <a:br>
              <a:rPr lang="fr-FR" sz="3200" dirty="0"/>
            </a:br>
            <a:r>
              <a:rPr lang="fr-FR" sz="3200" dirty="0"/>
              <a:t>Réception Technique Préalable (RTP)</a:t>
            </a:r>
            <a:br>
              <a:rPr lang="fr-FR" sz="3200" dirty="0"/>
            </a:br>
            <a:br>
              <a:rPr lang="fr-BE" dirty="0"/>
            </a:br>
            <a:endParaRPr lang="fr-FR" sz="33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31FFCA-5F06-4A55-BB90-C6D68ED8F184}"/>
              </a:ext>
            </a:extLst>
          </p:cNvPr>
          <p:cNvSpPr txBox="1"/>
          <p:nvPr/>
        </p:nvSpPr>
        <p:spPr>
          <a:xfrm>
            <a:off x="198804" y="4686300"/>
            <a:ext cx="2259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fr-BE" sz="12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Webinaire, Liège 15/12/2022 </a:t>
            </a:r>
            <a:endParaRPr lang="fr-FR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27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5936BE-7CC2-440D-B8A5-B1AE9A2C7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082" y="3484293"/>
            <a:ext cx="7868120" cy="857250"/>
          </a:xfrm>
        </p:spPr>
        <p:txBody>
          <a:bodyPr>
            <a:normAutofit/>
          </a:bodyPr>
          <a:lstStyle/>
          <a:p>
            <a:r>
              <a:rPr lang="fr-BE" sz="2400" dirty="0"/>
              <a:t>Présence d’aubier</a:t>
            </a:r>
          </a:p>
        </p:txBody>
      </p:sp>
      <p:pic>
        <p:nvPicPr>
          <p:cNvPr id="5" name="Espace réservé du contenu 4" descr="Une image contenant en bois, bois, table, table de salle à manger&#10;&#10;Description générée automatiquement">
            <a:extLst>
              <a:ext uri="{FF2B5EF4-FFF2-40B4-BE49-F238E27FC236}">
                <a16:creationId xmlns:a16="http://schemas.microsoft.com/office/drawing/2014/main" id="{89EF89B3-1DDC-4142-A8FD-81F92AF87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542693" y="542694"/>
            <a:ext cx="4341542" cy="3256156"/>
          </a:xfrm>
        </p:spPr>
      </p:pic>
    </p:spTree>
    <p:extLst>
      <p:ext uri="{BB962C8B-B14F-4D97-AF65-F5344CB8AC3E}">
        <p14:creationId xmlns:p14="http://schemas.microsoft.com/office/powerpoint/2010/main" val="2244181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4DF8B1-5A5C-48BC-B049-BFCEA8B5E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115" y="3875361"/>
            <a:ext cx="7868120" cy="857250"/>
          </a:xfrm>
        </p:spPr>
        <p:txBody>
          <a:bodyPr>
            <a:normAutofit fontScale="90000"/>
          </a:bodyPr>
          <a:lstStyle/>
          <a:p>
            <a:r>
              <a:rPr lang="fr-BE" dirty="0"/>
              <a:t>Présence de nœuds</a:t>
            </a:r>
            <a:br>
              <a:rPr lang="fr-BE" dirty="0"/>
            </a:br>
            <a:endParaRPr lang="fr-BE" dirty="0"/>
          </a:p>
        </p:txBody>
      </p:sp>
      <p:pic>
        <p:nvPicPr>
          <p:cNvPr id="5" name="Espace réservé du contenu 4" descr="Une image contenant plancher, en bois, intérieur, bâtiment&#10;&#10;Description générée automatiquement">
            <a:extLst>
              <a:ext uri="{FF2B5EF4-FFF2-40B4-BE49-F238E27FC236}">
                <a16:creationId xmlns:a16="http://schemas.microsoft.com/office/drawing/2014/main" id="{1EC40D52-3C9A-4CAB-BBBF-DDD20DF09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738648" cy="4303986"/>
          </a:xfrm>
        </p:spPr>
      </p:pic>
      <p:pic>
        <p:nvPicPr>
          <p:cNvPr id="4" name="Image 3" descr="Une image contenant en bois, bâtiment, bois&#10;&#10;Description générée automatiquement">
            <a:extLst>
              <a:ext uri="{FF2B5EF4-FFF2-40B4-BE49-F238E27FC236}">
                <a16:creationId xmlns:a16="http://schemas.microsoft.com/office/drawing/2014/main" id="{5236A4AD-7322-4630-9B80-551DA4A7D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649" y="0"/>
            <a:ext cx="3405352" cy="255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53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993245-A7BD-4FD8-84D4-1F046C3C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526" y="3407124"/>
            <a:ext cx="3345465" cy="857250"/>
          </a:xfrm>
        </p:spPr>
        <p:txBody>
          <a:bodyPr>
            <a:normAutofit fontScale="90000"/>
          </a:bodyPr>
          <a:lstStyle/>
          <a:p>
            <a:r>
              <a:rPr lang="fr-BE" dirty="0"/>
              <a:t>Fracture de compression</a:t>
            </a:r>
          </a:p>
        </p:txBody>
      </p:sp>
      <p:pic>
        <p:nvPicPr>
          <p:cNvPr id="5" name="Espace réservé du contenu 4" descr="Une image contenant terrain&#10;&#10;Description générée automatiquement">
            <a:extLst>
              <a:ext uri="{FF2B5EF4-FFF2-40B4-BE49-F238E27FC236}">
                <a16:creationId xmlns:a16="http://schemas.microsoft.com/office/drawing/2014/main" id="{7A28BA54-0B69-4B35-BAD5-3DFC4312A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657744" cy="4243308"/>
          </a:xfrm>
        </p:spPr>
      </p:pic>
    </p:spTree>
    <p:extLst>
      <p:ext uri="{BB962C8B-B14F-4D97-AF65-F5344CB8AC3E}">
        <p14:creationId xmlns:p14="http://schemas.microsoft.com/office/powerpoint/2010/main" val="3295442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1BA04-4F69-49B8-8436-EF6444856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287" y="3661326"/>
            <a:ext cx="3305713" cy="717386"/>
          </a:xfrm>
        </p:spPr>
        <p:txBody>
          <a:bodyPr>
            <a:noAutofit/>
          </a:bodyPr>
          <a:lstStyle/>
          <a:p>
            <a:r>
              <a:rPr lang="fr-BE" sz="2400" dirty="0"/>
              <a:t>Défaut de façonnage</a:t>
            </a:r>
          </a:p>
        </p:txBody>
      </p:sp>
      <p:pic>
        <p:nvPicPr>
          <p:cNvPr id="8" name="Espace réservé du contenu 7" descr="Une image contenant en bois, bois&#10;&#10;Description générée automatiquement">
            <a:extLst>
              <a:ext uri="{FF2B5EF4-FFF2-40B4-BE49-F238E27FC236}">
                <a16:creationId xmlns:a16="http://schemas.microsoft.com/office/drawing/2014/main" id="{77BF2140-6A11-4470-9F5F-C4FA2EC70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5618073" cy="4213555"/>
          </a:xfrm>
        </p:spPr>
      </p:pic>
    </p:spTree>
    <p:extLst>
      <p:ext uri="{BB962C8B-B14F-4D97-AF65-F5344CB8AC3E}">
        <p14:creationId xmlns:p14="http://schemas.microsoft.com/office/powerpoint/2010/main" val="3465694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1BA04-4F69-49B8-8436-EF6444856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287" y="3661326"/>
            <a:ext cx="3305713" cy="717386"/>
          </a:xfrm>
        </p:spPr>
        <p:txBody>
          <a:bodyPr>
            <a:noAutofit/>
          </a:bodyPr>
          <a:lstStyle/>
          <a:p>
            <a:r>
              <a:rPr lang="fr-BE" sz="2400" dirty="0"/>
              <a:t>Présence de</a:t>
            </a:r>
            <a:br>
              <a:rPr lang="fr-BE" sz="2400" dirty="0"/>
            </a:br>
            <a:r>
              <a:rPr lang="fr-BE" sz="2400" dirty="0"/>
              <a:t>champignons</a:t>
            </a:r>
          </a:p>
        </p:txBody>
      </p:sp>
      <p:pic>
        <p:nvPicPr>
          <p:cNvPr id="5" name="Espace réservé du contenu 4" descr="Une image contenant terrain, en bois, plancher&#10;&#10;Description générée automatiquement">
            <a:extLst>
              <a:ext uri="{FF2B5EF4-FFF2-40B4-BE49-F238E27FC236}">
                <a16:creationId xmlns:a16="http://schemas.microsoft.com/office/drawing/2014/main" id="{D63C32DD-D08B-4CE7-93FF-CA2C93317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423" y="80465"/>
            <a:ext cx="4711478" cy="3533609"/>
          </a:xfrm>
        </p:spPr>
      </p:pic>
      <p:pic>
        <p:nvPicPr>
          <p:cNvPr id="4" name="Image 3" descr="Une image contenant en bois, bois&#10;&#10;Description générée automatiquement">
            <a:extLst>
              <a:ext uri="{FF2B5EF4-FFF2-40B4-BE49-F238E27FC236}">
                <a16:creationId xmlns:a16="http://schemas.microsoft.com/office/drawing/2014/main" id="{C01FE2FD-73F8-4477-8D4B-7633F860D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8948" y="559977"/>
            <a:ext cx="4301335" cy="322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71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7C3AE0-BAD3-4431-A18F-C7AD9753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516" y="3113738"/>
            <a:ext cx="5316071" cy="1102660"/>
          </a:xfrm>
        </p:spPr>
        <p:txBody>
          <a:bodyPr>
            <a:normAutofit/>
          </a:bodyPr>
          <a:lstStyle/>
          <a:p>
            <a:r>
              <a:rPr lang="fr-BE" sz="2400" dirty="0"/>
              <a:t>Rupture béton (frettage insuffisant)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3A9763A-5729-4C55-B202-38F778A50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3155576" cy="4207435"/>
          </a:xfrm>
        </p:spPr>
      </p:pic>
    </p:spTree>
    <p:extLst>
      <p:ext uri="{BB962C8B-B14F-4D97-AF65-F5344CB8AC3E}">
        <p14:creationId xmlns:p14="http://schemas.microsoft.com/office/powerpoint/2010/main" val="3048747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7B8DC-ADB9-487E-8BB3-11D0B6676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017" y="3854824"/>
            <a:ext cx="3721983" cy="618774"/>
          </a:xfrm>
        </p:spPr>
        <p:txBody>
          <a:bodyPr>
            <a:normAutofit/>
          </a:bodyPr>
          <a:lstStyle/>
          <a:p>
            <a:r>
              <a:rPr lang="fr-BE" sz="2400" dirty="0"/>
              <a:t>Densité d’armature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D67FF7-270D-4AE0-92FF-9C6CEF93E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755022" cy="356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37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B17D88-E1B9-4A05-92A7-DC6973F5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559" y="3715765"/>
            <a:ext cx="4303184" cy="672563"/>
          </a:xfrm>
        </p:spPr>
        <p:txBody>
          <a:bodyPr/>
          <a:lstStyle/>
          <a:p>
            <a:r>
              <a:rPr lang="fr-BE" dirty="0"/>
              <a:t>Signalisation chantier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8CB80F7-3784-4066-85B2-2EFA874BD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03184" cy="322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02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B8A40B-BE2E-4956-B7FC-5ECC0432E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5148" y="2474050"/>
            <a:ext cx="2867135" cy="1891762"/>
          </a:xfrm>
        </p:spPr>
        <p:txBody>
          <a:bodyPr>
            <a:normAutofit/>
          </a:bodyPr>
          <a:lstStyle/>
          <a:p>
            <a:r>
              <a:rPr lang="fr-BE" sz="2400" dirty="0"/>
              <a:t>Structures métalliques – réception potelets</a:t>
            </a:r>
            <a:br>
              <a:rPr lang="fr-BE" sz="2400" dirty="0"/>
            </a:br>
            <a:r>
              <a:rPr lang="fr-BE" sz="2400" dirty="0"/>
              <a:t>Défaut de planéité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19B97A2-4F73-4058-B691-9CCD789623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5821083" cy="4365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36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B8A40B-BE2E-4956-B7FC-5ECC0432E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2" y="3639671"/>
            <a:ext cx="8579224" cy="735106"/>
          </a:xfrm>
        </p:spPr>
        <p:txBody>
          <a:bodyPr>
            <a:normAutofit fontScale="90000"/>
          </a:bodyPr>
          <a:lstStyle/>
          <a:p>
            <a:r>
              <a:rPr lang="fr-BE" sz="2400" dirty="0"/>
              <a:t>Structures métalliques – réception potelets</a:t>
            </a:r>
            <a:br>
              <a:rPr lang="fr-BE" sz="2400" dirty="0"/>
            </a:br>
            <a:r>
              <a:rPr lang="fr-BE" sz="2400" dirty="0"/>
              <a:t>Porosité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AFD1652-376B-414A-9695-E007625292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303184" cy="3227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DEED7299-349E-41E0-B0EB-022545B2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816" y="0"/>
            <a:ext cx="4303184" cy="3227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372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Programme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75544A-271C-4B25-9429-18832C88B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40" y="843324"/>
            <a:ext cx="7868120" cy="3766253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fr-BE" sz="1800" dirty="0"/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Contexte, définition et modalités pratiques prévues dans </a:t>
            </a:r>
            <a:r>
              <a:rPr lang="fr-B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Qualiroutes</a:t>
            </a: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fr-B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P.Massart</a:t>
            </a: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Marquage CE et marque volontaire (</a:t>
            </a:r>
            <a:r>
              <a:rPr lang="fr-B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G.Michaux</a:t>
            </a: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Contrôle documentaire et Contrôle des produits (</a:t>
            </a:r>
            <a:r>
              <a:rPr lang="fr-B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R.Leroy</a:t>
            </a: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Prise en charge financière (</a:t>
            </a:r>
            <a:r>
              <a:rPr lang="fr-B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P.Massart</a:t>
            </a: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latin typeface="Calibri" panose="020F0502020204030204" pitchFamily="34" charset="0"/>
                <a:ea typeface="Calibri" panose="020F0502020204030204" pitchFamily="34" charset="0"/>
              </a:rPr>
              <a:t>Questions / Réponses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14400" lvl="2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5611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B8A40B-BE2E-4956-B7FC-5ECC0432E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437" y="3122523"/>
            <a:ext cx="2734234" cy="1246093"/>
          </a:xfrm>
        </p:spPr>
        <p:txBody>
          <a:bodyPr>
            <a:normAutofit/>
          </a:bodyPr>
          <a:lstStyle/>
          <a:p>
            <a:r>
              <a:rPr lang="fr-BE" sz="2400" dirty="0"/>
              <a:t>Structures métalliques – Mise en peinture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5E8873A-400F-42C7-BF60-F6F34176F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29" y="0"/>
            <a:ext cx="5833387" cy="436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47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B8A40B-BE2E-4956-B7FC-5ECC0432E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142" y="3386938"/>
            <a:ext cx="4862529" cy="981678"/>
          </a:xfrm>
        </p:spPr>
        <p:txBody>
          <a:bodyPr>
            <a:normAutofit fontScale="90000"/>
          </a:bodyPr>
          <a:lstStyle/>
          <a:p>
            <a:r>
              <a:rPr lang="fr-BE" sz="2400" dirty="0"/>
              <a:t>Structures métalliques – Mise en peinture, projections soudure, aspect soudure</a:t>
            </a:r>
            <a:br>
              <a:rPr lang="fr-BE" sz="2400" dirty="0"/>
            </a:br>
            <a:endParaRPr lang="fr-BE" sz="2400" dirty="0"/>
          </a:p>
        </p:txBody>
      </p:sp>
      <p:pic>
        <p:nvPicPr>
          <p:cNvPr id="6" name="Picture 1026" descr="R:\d422\perm\pm\cambre\im000989.jpg">
            <a:extLst>
              <a:ext uri="{FF2B5EF4-FFF2-40B4-BE49-F238E27FC236}">
                <a16:creationId xmlns:a16="http://schemas.microsoft.com/office/drawing/2014/main" id="{5BB7DA50-102E-49DC-A491-E5F28E2857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38221" cy="418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603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B8A40B-BE2E-4956-B7FC-5ECC0432E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595" y="3781958"/>
            <a:ext cx="3467405" cy="790041"/>
          </a:xfrm>
        </p:spPr>
        <p:txBody>
          <a:bodyPr>
            <a:normAutofit fontScale="90000"/>
          </a:bodyPr>
          <a:lstStyle/>
          <a:p>
            <a:r>
              <a:rPr lang="fr-BE" sz="2400" dirty="0"/>
              <a:t>Structures métalliques – Mise en peinture</a:t>
            </a:r>
            <a:br>
              <a:rPr lang="fr-BE" sz="2400" dirty="0"/>
            </a:br>
            <a:endParaRPr lang="fr-BE" sz="2400" dirty="0"/>
          </a:p>
        </p:txBody>
      </p:sp>
      <p:pic>
        <p:nvPicPr>
          <p:cNvPr id="5" name="Espace réservé du contenu 3" descr="PA130676.JPG">
            <a:extLst>
              <a:ext uri="{FF2B5EF4-FFF2-40B4-BE49-F238E27FC236}">
                <a16:creationId xmlns:a16="http://schemas.microsoft.com/office/drawing/2014/main" id="{B5E23A12-C447-4436-8287-5F70E9DD7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5696103" cy="4272077"/>
          </a:xfrm>
        </p:spPr>
      </p:pic>
    </p:spTree>
    <p:extLst>
      <p:ext uri="{BB962C8B-B14F-4D97-AF65-F5344CB8AC3E}">
        <p14:creationId xmlns:p14="http://schemas.microsoft.com/office/powerpoint/2010/main" val="3190578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B8A40B-BE2E-4956-B7FC-5ECC0432E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595" y="3781958"/>
            <a:ext cx="3467405" cy="790041"/>
          </a:xfrm>
        </p:spPr>
        <p:txBody>
          <a:bodyPr>
            <a:normAutofit fontScale="90000"/>
          </a:bodyPr>
          <a:lstStyle/>
          <a:p>
            <a:r>
              <a:rPr lang="fr-BE" sz="2400" dirty="0"/>
              <a:t>Réparation de béton : </a:t>
            </a:r>
            <a:br>
              <a:rPr lang="fr-BE" sz="2400" dirty="0"/>
            </a:br>
            <a:r>
              <a:rPr lang="fr-BE" sz="2400" dirty="0"/>
              <a:t>Stockage des sacs</a:t>
            </a:r>
            <a:br>
              <a:rPr lang="fr-BE" sz="2400" dirty="0"/>
            </a:br>
            <a:br>
              <a:rPr lang="fr-BE" sz="2400" dirty="0"/>
            </a:br>
            <a:endParaRPr lang="fr-BE" sz="2400" dirty="0"/>
          </a:p>
        </p:txBody>
      </p:sp>
      <p:pic>
        <p:nvPicPr>
          <p:cNvPr id="9" name="Image 8" descr="Une image contenant extérieur, terrain, poubelle&#10;&#10;Description générée automatiquement">
            <a:extLst>
              <a:ext uri="{FF2B5EF4-FFF2-40B4-BE49-F238E27FC236}">
                <a16:creationId xmlns:a16="http://schemas.microsoft.com/office/drawing/2014/main" id="{68A4CCEF-4FD0-46F3-BA55-87AD25CBD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43"/>
            <a:ext cx="5499847" cy="412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8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637611-5CA8-4429-8BEE-BB2EE4404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Qualiroutes</a:t>
            </a:r>
            <a:r>
              <a:rPr lang="fr-BE" dirty="0"/>
              <a:t> : Article 42 Ar 14.01.2013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0EDD67-71B7-4B8C-9648-362AC8736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altLang="fr-FR" dirty="0"/>
              <a:t>Règle générale : pas de mise en œuvre sans réception :</a:t>
            </a:r>
          </a:p>
          <a:p>
            <a:pPr lvl="1"/>
            <a:r>
              <a:rPr lang="fr-BE" altLang="fr-FR" dirty="0"/>
              <a:t>S’applique à tous les produits.</a:t>
            </a:r>
          </a:p>
          <a:p>
            <a:pPr lvl="1"/>
            <a:r>
              <a:rPr lang="fr-BE" altLang="fr-FR" dirty="0"/>
              <a:t>Pas de liste dans le CSC.</a:t>
            </a:r>
          </a:p>
          <a:p>
            <a:r>
              <a:rPr lang="fr-BE" altLang="fr-FR" dirty="0"/>
              <a:t>Application du document </a:t>
            </a:r>
            <a:r>
              <a:rPr lang="fr-BE" altLang="fr-FR" dirty="0">
                <a:hlinkClick r:id="rId2"/>
              </a:rPr>
              <a:t>QR-A-3</a:t>
            </a:r>
            <a:endParaRPr lang="fr-BE" altLang="fr-FR" dirty="0"/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90677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993E30-C4D7-4B8E-84FD-E4740AC72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1" y="205979"/>
            <a:ext cx="7938765" cy="335346"/>
          </a:xfrm>
        </p:spPr>
        <p:txBody>
          <a:bodyPr>
            <a:normAutofit fontScale="90000"/>
          </a:bodyPr>
          <a:lstStyle/>
          <a:p>
            <a:r>
              <a:rPr lang="fr-BE" dirty="0"/>
              <a:t>En Pratique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8E7208-7BEA-4397-BB76-51FA1AB3E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36" y="651509"/>
            <a:ext cx="8009410" cy="3927805"/>
          </a:xfrm>
        </p:spPr>
        <p:txBody>
          <a:bodyPr/>
          <a:lstStyle/>
          <a:p>
            <a:r>
              <a:rPr lang="fr-BE" dirty="0"/>
              <a:t>1. Contrôle minimum :</a:t>
            </a:r>
          </a:p>
          <a:p>
            <a:pPr marL="457200" lvl="1" indent="0">
              <a:buNone/>
            </a:pPr>
            <a:r>
              <a:rPr lang="fr-BE" dirty="0"/>
              <a:t>1.1 Contrôle documentaire : documents valables attestant les bonnes caractéristiques.</a:t>
            </a:r>
          </a:p>
          <a:p>
            <a:pPr marL="457200" lvl="1" indent="0">
              <a:buNone/>
            </a:pPr>
            <a:r>
              <a:rPr lang="fr-BE" dirty="0"/>
              <a:t>1.2 Contrôle Organoleptique (forme, texture, odeur et dimensionnel.</a:t>
            </a:r>
          </a:p>
          <a:p>
            <a:pPr lvl="1"/>
            <a:endParaRPr lang="fr-BE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BE" sz="2000" dirty="0">
                <a:solidFill>
                  <a:prstClr val="black"/>
                </a:solidFill>
              </a:rPr>
              <a:t>2</a:t>
            </a: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Contrôle complémentaire (essais labo) 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BE" sz="2000" dirty="0">
                <a:solidFill>
                  <a:prstClr val="black"/>
                </a:solidFill>
              </a:rPr>
              <a:t>	2.1 Exigence technique non couverte par le 	marquage CE ou marque volontaire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2.2 Doute sur les propriétés couvertes</a:t>
            </a:r>
          </a:p>
          <a:p>
            <a:pPr marL="400050" lvl="1" indent="0">
              <a:buNone/>
              <a:defRPr/>
            </a:pP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1"/>
            <a:endParaRPr lang="fr-BE" dirty="0"/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32285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993E30-C4D7-4B8E-84FD-E4740AC72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1" y="205979"/>
            <a:ext cx="7938765" cy="335346"/>
          </a:xfrm>
        </p:spPr>
        <p:txBody>
          <a:bodyPr>
            <a:normAutofit fontScale="90000"/>
          </a:bodyPr>
          <a:lstStyle/>
          <a:p>
            <a:r>
              <a:rPr lang="fr-BE" dirty="0"/>
              <a:t>En Pratique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8E7208-7BEA-4397-BB76-51FA1AB3E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36" y="651509"/>
            <a:ext cx="8009410" cy="3927805"/>
          </a:xfrm>
        </p:spPr>
        <p:txBody>
          <a:bodyPr/>
          <a:lstStyle/>
          <a:p>
            <a:pPr marL="400050" lvl="1" indent="0">
              <a:buNone/>
              <a:defRPr/>
            </a:pP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00050" lvl="1" indent="0">
              <a:buNone/>
              <a:defRPr/>
            </a:pP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1" indent="-342900">
              <a:defRPr/>
            </a:pPr>
            <a:r>
              <a:rPr kumimoji="0" lang="fr-B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Rappeler aux entreprises l’obligation d’introduire une demande de Réception Technique préalable.</a:t>
            </a:r>
          </a:p>
          <a:p>
            <a:pPr marL="400050" lvl="1" indent="0">
              <a:buNone/>
              <a:defRPr/>
            </a:pPr>
            <a:r>
              <a:rPr lang="fr-BE" dirty="0">
                <a:solidFill>
                  <a:prstClr val="black"/>
                </a:solidFill>
              </a:rPr>
              <a:t>   </a:t>
            </a:r>
          </a:p>
          <a:p>
            <a:pPr lvl="1" indent="-342900">
              <a:defRPr/>
            </a:pPr>
            <a:r>
              <a:rPr lang="fr-BE" dirty="0">
                <a:solidFill>
                  <a:prstClr val="black"/>
                </a:solidFill>
              </a:rPr>
              <a:t>Utilisation du document modèle :</a:t>
            </a:r>
          </a:p>
          <a:p>
            <a:pPr marL="400050" lvl="1" indent="0">
              <a:buNone/>
              <a:defRPr/>
            </a:pPr>
            <a:r>
              <a:rPr lang="fr-BE" dirty="0">
                <a:solidFill>
                  <a:prstClr val="black"/>
                </a:solidFill>
              </a:rPr>
              <a:t>     Annexe 1 au document QR A3  </a:t>
            </a:r>
          </a:p>
          <a:p>
            <a:pPr lvl="1" indent="-342900">
              <a:defRPr/>
            </a:pP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00050" lvl="1" indent="0">
              <a:buNone/>
              <a:defRPr/>
            </a:pPr>
            <a:endParaRPr lang="fr-BE" dirty="0">
              <a:solidFill>
                <a:prstClr val="black"/>
              </a:solidFill>
            </a:endParaRPr>
          </a:p>
          <a:p>
            <a:pPr marL="400050" lvl="1" indent="0">
              <a:buNone/>
              <a:defRPr/>
            </a:pP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1"/>
            <a:endParaRPr lang="fr-BE" dirty="0"/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1818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97E5FD-9757-415C-934B-9CC4CF340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F654AC9-0CE1-489A-A967-FF19111C5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058"/>
            <a:ext cx="3994100" cy="5028429"/>
          </a:xfrm>
        </p:spPr>
      </p:pic>
    </p:spTree>
    <p:extLst>
      <p:ext uri="{BB962C8B-B14F-4D97-AF65-F5344CB8AC3E}">
        <p14:creationId xmlns:p14="http://schemas.microsoft.com/office/powerpoint/2010/main" val="3242684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637611-5CA8-4429-8BEE-BB2EE4404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Qualiroutes</a:t>
            </a:r>
            <a:r>
              <a:rPr lang="fr-BE" dirty="0"/>
              <a:t> : Article 42 Ar 14.01.2013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0EDD67-71B7-4B8C-9648-362AC8736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altLang="fr-FR" dirty="0"/>
              <a:t>Règle générale : pas de mise en œuvre sans réception</a:t>
            </a:r>
          </a:p>
          <a:p>
            <a:r>
              <a:rPr lang="fr-BE" altLang="fr-FR" dirty="0"/>
              <a:t>Réception : à tous les stades de la production</a:t>
            </a:r>
          </a:p>
          <a:p>
            <a:r>
              <a:rPr lang="fr-BE" altLang="fr-FR" b="1" dirty="0"/>
              <a:t>Produit réceptionné peut encore être refusé ultérieurement</a:t>
            </a:r>
          </a:p>
          <a:p>
            <a:pPr lvl="1"/>
            <a:r>
              <a:rPr lang="fr-BE" altLang="fr-FR" b="1" dirty="0"/>
              <a:t>Défaut/avarie qui aurait échappé lors de la réception</a:t>
            </a:r>
          </a:p>
          <a:p>
            <a:pPr lvl="1"/>
            <a:r>
              <a:rPr lang="fr-BE" altLang="fr-FR" b="1" dirty="0"/>
              <a:t>Avarie intervenue depuis la réception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16401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A6A29C-63FE-4275-9FF4-4BFCE079E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821" y="3497242"/>
            <a:ext cx="3038246" cy="1045497"/>
          </a:xfrm>
        </p:spPr>
        <p:txBody>
          <a:bodyPr>
            <a:noAutofit/>
          </a:bodyPr>
          <a:lstStyle/>
          <a:p>
            <a:r>
              <a:rPr lang="fr-BE" sz="2400" dirty="0"/>
              <a:t>Garde-corps refusé sur chantier</a:t>
            </a:r>
          </a:p>
        </p:txBody>
      </p:sp>
      <p:pic>
        <p:nvPicPr>
          <p:cNvPr id="4" name="Espace réservé du contenu 3" descr="P4011529.JPG">
            <a:extLst>
              <a:ext uri="{FF2B5EF4-FFF2-40B4-BE49-F238E27FC236}">
                <a16:creationId xmlns:a16="http://schemas.microsoft.com/office/drawing/2014/main" id="{629EB631-2BD0-4A30-8A1C-39B775CEC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4" y="58521"/>
            <a:ext cx="5754624" cy="431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093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6A9365-6727-41EB-A4E9-EF4FF7B3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F87DA22E-407A-454D-96EB-3A22C262867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5440679"/>
              </p:ext>
            </p:extLst>
          </p:nvPr>
        </p:nvGraphicFramePr>
        <p:xfrm>
          <a:off x="12382" y="0"/>
          <a:ext cx="9131617" cy="5338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882" imgH="5667062" progId="AcroExch.Document.DC">
                  <p:embed/>
                </p:oleObj>
              </mc:Choice>
              <mc:Fallback>
                <p:oleObj name="Acrobat Document" r:id="rId2" imgW="8019882" imgH="5667062" progId="AcroExch.Document.DC">
                  <p:embed/>
                  <p:pic>
                    <p:nvPicPr>
                      <p:cNvPr id="8" name="Espace réservé du contenu 7">
                        <a:extLst>
                          <a:ext uri="{FF2B5EF4-FFF2-40B4-BE49-F238E27FC236}">
                            <a16:creationId xmlns:a16="http://schemas.microsoft.com/office/drawing/2014/main" id="{F87DA22E-407A-454D-96EB-3A22C26286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382" y="0"/>
                        <a:ext cx="9131617" cy="5338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746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637611-5CA8-4429-8BEE-BB2EE4404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Qualiroutes</a:t>
            </a:r>
            <a:r>
              <a:rPr lang="fr-BE" dirty="0"/>
              <a:t> : Article 42 Ar 14.01.2013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0EDD67-71B7-4B8C-9648-362AC8736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BE" altLang="fr-FR" dirty="0"/>
              <a:t>Règle générale : pas de mise en œuvre sans réception</a:t>
            </a:r>
          </a:p>
          <a:p>
            <a:r>
              <a:rPr lang="fr-BE" altLang="fr-FR" dirty="0"/>
              <a:t>Application du document QR-A-3</a:t>
            </a:r>
            <a:endParaRPr lang="de-DE" altLang="fr-FR" dirty="0"/>
          </a:p>
          <a:p>
            <a:r>
              <a:rPr lang="fr-BE" altLang="fr-FR" dirty="0"/>
              <a:t>Réception : à tous les stades de la production</a:t>
            </a:r>
          </a:p>
          <a:p>
            <a:r>
              <a:rPr lang="fr-BE" altLang="fr-FR" dirty="0"/>
              <a:t>Produit réceptionné peut encore être refusé ultérieurement</a:t>
            </a:r>
          </a:p>
          <a:p>
            <a:pPr lvl="1"/>
            <a:r>
              <a:rPr lang="fr-BE" altLang="fr-FR" dirty="0"/>
              <a:t>Défaut/avarie qui aurait échappé lors de la réception</a:t>
            </a:r>
          </a:p>
          <a:p>
            <a:pPr lvl="1"/>
            <a:r>
              <a:rPr lang="fr-BE" altLang="fr-FR" dirty="0"/>
              <a:t>Avarie intervenue depuis la réception</a:t>
            </a:r>
          </a:p>
          <a:p>
            <a:r>
              <a:rPr lang="fr-BE" altLang="fr-FR" b="1" dirty="0"/>
              <a:t>Délai : 30 jours (60 jours si essais de labo)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1375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637611-5CA8-4429-8BEE-BB2EE4404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Validation Fiche Technique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0EDD67-71B7-4B8C-9648-362AC8736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altLang="fr-FR" dirty="0"/>
              <a:t>Etape préalable à la RTP: </a:t>
            </a:r>
          </a:p>
          <a:p>
            <a:pPr marL="0" indent="0">
              <a:buNone/>
            </a:pPr>
            <a:r>
              <a:rPr lang="fr-FR" altLang="fr-FR" dirty="0">
                <a:hlinkClick r:id="rId2" action="ppaction://hlinkfile"/>
              </a:rPr>
              <a:t> Fiche technique Appui </a:t>
            </a:r>
            <a:r>
              <a:rPr lang="fr-FR" altLang="fr-FR" dirty="0" err="1">
                <a:hlinkClick r:id="rId2" action="ppaction://hlinkfile"/>
              </a:rPr>
              <a:t>Néoprene</a:t>
            </a:r>
            <a:endParaRPr lang="fr-BE" altLang="fr-FR" dirty="0"/>
          </a:p>
          <a:p>
            <a:pPr marL="0" indent="0">
              <a:buNone/>
            </a:pPr>
            <a:endParaRPr lang="fr-BE" altLang="fr-FR" dirty="0"/>
          </a:p>
          <a:p>
            <a:r>
              <a:rPr lang="fr-BE" altLang="fr-FR" dirty="0"/>
              <a:t>Validation Fiche Technique = RTP :</a:t>
            </a:r>
          </a:p>
          <a:p>
            <a:pPr marL="0" indent="0">
              <a:buNone/>
            </a:pPr>
            <a:r>
              <a:rPr lang="fr-FR" altLang="fr-FR" dirty="0">
                <a:hlinkClick r:id="rId3" action="ppaction://hlinkfile"/>
              </a:rPr>
              <a:t>Fiche Technique Mortier Réparation</a:t>
            </a:r>
            <a:endParaRPr lang="fr-BE" altLang="fr-FR" dirty="0"/>
          </a:p>
          <a:p>
            <a:pPr marL="0" indent="0">
              <a:buNone/>
            </a:pPr>
            <a:endParaRPr lang="fr-BE" altLang="fr-FR" dirty="0"/>
          </a:p>
          <a:p>
            <a:pPr marL="0" indent="0">
              <a:buNone/>
            </a:pPr>
            <a:endParaRPr lang="fr-BE" altLang="fr-FR" dirty="0"/>
          </a:p>
        </p:txBody>
      </p:sp>
    </p:spTree>
    <p:extLst>
      <p:ext uri="{BB962C8B-B14F-4D97-AF65-F5344CB8AC3E}">
        <p14:creationId xmlns:p14="http://schemas.microsoft.com/office/powerpoint/2010/main" val="851179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Programme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75544A-271C-4B25-9429-18832C88B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40" y="843324"/>
            <a:ext cx="7868120" cy="3766253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fr-BE" sz="1800" dirty="0"/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Contexte, définition et modalités pratiques prévues dans </a:t>
            </a:r>
            <a:r>
              <a:rPr lang="fr-B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Qualiroutes</a:t>
            </a: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fr-B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P.Massart</a:t>
            </a: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Marquage CE et marque volontaire (</a:t>
            </a:r>
            <a:r>
              <a:rPr lang="fr-BE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G.Michaux</a:t>
            </a:r>
            <a:r>
              <a:rPr lang="fr-B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fr-BE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Contrôle documentaire et Contrôle des produits (</a:t>
            </a:r>
            <a:r>
              <a:rPr lang="fr-B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R.Leroy</a:t>
            </a: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Prise en charge financière (</a:t>
            </a:r>
            <a:r>
              <a:rPr lang="fr-B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P.Massart</a:t>
            </a: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latin typeface="Calibri" panose="020F0502020204030204" pitchFamily="34" charset="0"/>
                <a:ea typeface="Calibri" panose="020F0502020204030204" pitchFamily="34" charset="0"/>
              </a:rPr>
              <a:t>Questions / Réponses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14400" lvl="2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9355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637611-5CA8-4429-8BEE-BB2EE4404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RTP  : Prise en charge financière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0EDD67-71B7-4B8C-9648-362AC8736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fr-BE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 frais de réception technique préalable sont à charge de l’adjudicataire </a:t>
            </a:r>
            <a:br>
              <a:rPr kumimoji="0" lang="fr-BE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fr-BE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fr-BE" sz="2400" i="0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pour autant que </a:t>
            </a:r>
            <a:r>
              <a:rPr kumimoji="0" lang="fr-BE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 documents du marché en fournissent le mode de calcul)</a:t>
            </a:r>
          </a:p>
          <a:p>
            <a:pPr marL="0" indent="0">
              <a:buNone/>
            </a:pPr>
            <a:r>
              <a:rPr lang="fr-BE" dirty="0"/>
              <a:t>Très difficile à appliquer : type et nb d’essais, frais de déplacement, frais de prestations,…</a:t>
            </a:r>
          </a:p>
        </p:txBody>
      </p:sp>
    </p:spTree>
    <p:extLst>
      <p:ext uri="{BB962C8B-B14F-4D97-AF65-F5344CB8AC3E}">
        <p14:creationId xmlns:p14="http://schemas.microsoft.com/office/powerpoint/2010/main" val="2110355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637611-5CA8-4429-8BEE-BB2EE4404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RTP  : Prise en charge financière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0EDD67-71B7-4B8C-9648-362AC8736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fr-BE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Valorisation économique de la certification volontaire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BE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 produits certifiés peuvent être dispensés des contrôles de réception technique préalable (contrôles occasionnant des frais).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97824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637611-5CA8-4429-8BEE-BB2EE4404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32" y="-60619"/>
            <a:ext cx="7868120" cy="857250"/>
          </a:xfrm>
        </p:spPr>
        <p:txBody>
          <a:bodyPr/>
          <a:lstStyle/>
          <a:p>
            <a:r>
              <a:rPr lang="fr-BE" dirty="0"/>
              <a:t>RTP  : Prise en charge financière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0EDD67-71B7-4B8C-9648-362AC8736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25" y="640502"/>
            <a:ext cx="8845550" cy="32976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/>
              <a:t>Existe-t-il une certification volontaire pour ce type de produit ?</a:t>
            </a:r>
            <a:endParaRPr lang="fr-BE" b="1" dirty="0"/>
          </a:p>
          <a:p>
            <a:pPr marL="0" indent="0">
              <a:buNone/>
            </a:pPr>
            <a:r>
              <a:rPr lang="fr-BE" b="1" dirty="0"/>
              <a:t>								NON  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/>
              <a:t>													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8A236195-65D5-4DF4-B55D-006D094EE926}"/>
              </a:ext>
            </a:extLst>
          </p:cNvPr>
          <p:cNvSpPr/>
          <p:nvPr/>
        </p:nvSpPr>
        <p:spPr>
          <a:xfrm rot="5400000">
            <a:off x="3896341" y="2553422"/>
            <a:ext cx="707887" cy="3181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1216C1-44E9-40CF-A70F-A7F36221655F}"/>
              </a:ext>
            </a:extLst>
          </p:cNvPr>
          <p:cNvSpPr txBox="1"/>
          <p:nvPr/>
        </p:nvSpPr>
        <p:spPr>
          <a:xfrm>
            <a:off x="1454765" y="3066423"/>
            <a:ext cx="580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200" dirty="0"/>
              <a:t>Pas de frais de RTP à charge de l’adjudicataire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17460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637611-5CA8-4429-8BEE-BB2EE4404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32" y="-60619"/>
            <a:ext cx="7868120" cy="857250"/>
          </a:xfrm>
        </p:spPr>
        <p:txBody>
          <a:bodyPr/>
          <a:lstStyle/>
          <a:p>
            <a:r>
              <a:rPr lang="fr-BE" dirty="0"/>
              <a:t>RTP  : Prise en charge financière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0EDD67-71B7-4B8C-9648-362AC8736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25" y="640502"/>
            <a:ext cx="8845550" cy="3297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dirty="0"/>
              <a:t>Existe-t-il une certification volontaire pour ce type de produit ?</a:t>
            </a:r>
            <a:endParaRPr lang="fr-BE" b="1" dirty="0"/>
          </a:p>
          <a:p>
            <a:pPr marL="0" indent="0">
              <a:buNone/>
            </a:pPr>
            <a:r>
              <a:rPr lang="fr-BE" b="1" dirty="0"/>
              <a:t>								OUI  </a:t>
            </a:r>
          </a:p>
          <a:p>
            <a:pPr marL="0" indent="0">
              <a:buNone/>
            </a:pPr>
            <a:endParaRPr lang="fr-BE" dirty="0"/>
          </a:p>
          <a:p>
            <a:pPr marL="0" indent="0" algn="ctr">
              <a:buNone/>
            </a:pPr>
            <a:r>
              <a:rPr lang="fr-FR" dirty="0"/>
              <a:t>Le produit proposé dispose t il de cette marque ? 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/>
              <a:t>OUI 												NON			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8A236195-65D5-4DF4-B55D-006D094EE926}"/>
              </a:ext>
            </a:extLst>
          </p:cNvPr>
          <p:cNvSpPr/>
          <p:nvPr/>
        </p:nvSpPr>
        <p:spPr>
          <a:xfrm rot="5400000">
            <a:off x="4014580" y="1521772"/>
            <a:ext cx="366154" cy="3181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1216C1-44E9-40CF-A70F-A7F36221655F}"/>
              </a:ext>
            </a:extLst>
          </p:cNvPr>
          <p:cNvSpPr txBox="1"/>
          <p:nvPr/>
        </p:nvSpPr>
        <p:spPr>
          <a:xfrm>
            <a:off x="76200" y="3320702"/>
            <a:ext cx="2505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200" dirty="0"/>
              <a:t>Pas de frais de RTP à charge de l’adjudicataire</a:t>
            </a:r>
          </a:p>
          <a:p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82DFD3D-5672-4C33-973D-13490A453096}"/>
              </a:ext>
            </a:extLst>
          </p:cNvPr>
          <p:cNvSpPr txBox="1"/>
          <p:nvPr/>
        </p:nvSpPr>
        <p:spPr>
          <a:xfrm>
            <a:off x="5911850" y="3346103"/>
            <a:ext cx="281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200" dirty="0"/>
              <a:t>Frais de RTP à charge de l’adjudicataire</a:t>
            </a:r>
          </a:p>
          <a:p>
            <a:r>
              <a:rPr lang="fr-BE" sz="2200" dirty="0"/>
              <a:t>Calculés selon QR A3</a:t>
            </a:r>
          </a:p>
        </p:txBody>
      </p:sp>
    </p:spTree>
    <p:extLst>
      <p:ext uri="{BB962C8B-B14F-4D97-AF65-F5344CB8AC3E}">
        <p14:creationId xmlns:p14="http://schemas.microsoft.com/office/powerpoint/2010/main" val="2627666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F43F-1E9E-4193-ADE4-94545569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873" y="2497177"/>
            <a:ext cx="3558924" cy="753894"/>
          </a:xfrm>
        </p:spPr>
        <p:txBody>
          <a:bodyPr>
            <a:normAutofit fontScale="90000"/>
          </a:bodyPr>
          <a:lstStyle/>
          <a:p>
            <a:r>
              <a:rPr lang="fr-BE" dirty="0"/>
              <a:t>Prix unitaires</a:t>
            </a:r>
            <a:br>
              <a:rPr lang="fr-BE" dirty="0"/>
            </a:br>
            <a:br>
              <a:rPr lang="fr-BE" dirty="0"/>
            </a:br>
            <a:r>
              <a:rPr lang="fr-BE" dirty="0"/>
              <a:t>Forfait pour de petites quantités</a:t>
            </a:r>
            <a:br>
              <a:rPr lang="fr-BE" dirty="0"/>
            </a:br>
            <a:br>
              <a:rPr lang="fr-BE" dirty="0"/>
            </a:br>
            <a:r>
              <a:rPr lang="fr-FR" dirty="0"/>
              <a:t>prix produit certifié   &lt;     prix produit non certifié + frais de RTP</a:t>
            </a:r>
            <a:br>
              <a:rPr lang="fr-FR" dirty="0"/>
            </a:br>
            <a:br>
              <a:rPr lang="fr-FR" dirty="0"/>
            </a:br>
            <a:br>
              <a:rPr lang="fr-BE" dirty="0"/>
            </a:br>
            <a:br>
              <a:rPr lang="fr-BE" dirty="0"/>
            </a:br>
            <a:br>
              <a:rPr lang="fr-BE" dirty="0"/>
            </a:br>
            <a:endParaRPr lang="fr-BE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768F21C-CB1D-4B53-B95B-726EF1178F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5615873" cy="441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5682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2364" y="2107800"/>
            <a:ext cx="7060578" cy="15444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dirty="0"/>
              <a:t>Réception Technique Préalable (RTP)</a:t>
            </a:r>
            <a:br>
              <a:rPr lang="fr-FR" sz="3200" dirty="0"/>
            </a:br>
            <a:br>
              <a:rPr lang="fr-BE" dirty="0"/>
            </a:br>
            <a:r>
              <a:rPr lang="fr-BE" dirty="0"/>
              <a:t>QUESTIONS / REPONSES</a:t>
            </a:r>
            <a:endParaRPr lang="fr-FR" sz="33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31FFCA-5F06-4A55-BB90-C6D68ED8F184}"/>
              </a:ext>
            </a:extLst>
          </p:cNvPr>
          <p:cNvSpPr txBox="1"/>
          <p:nvPr/>
        </p:nvSpPr>
        <p:spPr>
          <a:xfrm>
            <a:off x="198804" y="4686300"/>
            <a:ext cx="2259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fr-BE" sz="12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Webinaire, Liège 15/12/2022 </a:t>
            </a:r>
            <a:endParaRPr lang="fr-FR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97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1E1B2-36B1-4047-A82A-05600823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DMS = Bureau de conception et de contrôle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75544A-271C-4B25-9429-18832C88B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40" y="843324"/>
            <a:ext cx="7868120" cy="3766253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fr-BE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BE" sz="1800" dirty="0"/>
              <a:t>Participation à la rédaction de référentiels techniques de portée générale ou particulière (normes, CCT, CSC,…);</a:t>
            </a:r>
            <a:endParaRPr lang="fr-FR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/>
              <a:t>Rédaction des prescriptions de </a:t>
            </a:r>
            <a:r>
              <a:rPr lang="fr-FR" sz="1800" dirty="0" err="1"/>
              <a:t>Qualiroutes</a:t>
            </a:r>
            <a:r>
              <a:rPr lang="fr-FR" sz="1800" dirty="0"/>
              <a:t>;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/>
              <a:t>Expertises d’ouvrages;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/>
              <a:t>Analyse et avis sur C.S.C. et métrés;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/>
              <a:t>Analyse et validation de plans, de fiches techniques;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/>
              <a:t>Réceptions techniques préalables des fournitures (</a:t>
            </a:r>
            <a:r>
              <a:rPr lang="fr-FR" sz="1800" b="1" dirty="0"/>
              <a:t>RTP</a:t>
            </a:r>
            <a:r>
              <a:rPr lang="fr-FR" sz="1800" dirty="0"/>
              <a:t>)</a:t>
            </a:r>
            <a:r>
              <a:rPr lang="fr-FR" sz="1400" dirty="0"/>
              <a:t>;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/>
              <a:t>Assurer le rôle d’assistance technique spécialisée lors de la réalisation des chantiers;</a:t>
            </a:r>
          </a:p>
          <a:p>
            <a:pPr marL="914400" lvl="2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9705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403E9E-A551-43D2-8AF3-446A0BCE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Des Travaux de qualité, des ouvrages durables =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64B9FC-AFF3-49D1-97E4-FE1075E85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Etude détaillée</a:t>
            </a:r>
          </a:p>
          <a:p>
            <a:r>
              <a:rPr lang="fr-FR" dirty="0"/>
              <a:t>Prescriptions correctes CSC et QR</a:t>
            </a:r>
          </a:p>
          <a:p>
            <a:r>
              <a:rPr lang="fr-FR" dirty="0"/>
              <a:t>Réception Technique Préalable des produits (RTP)</a:t>
            </a:r>
          </a:p>
          <a:p>
            <a:pPr marL="0" indent="0">
              <a:buNone/>
            </a:pPr>
            <a:r>
              <a:rPr lang="fr-FR" dirty="0"/>
              <a:t>    (Approbation Fiche technique)</a:t>
            </a:r>
          </a:p>
          <a:p>
            <a:r>
              <a:rPr lang="fr-FR" dirty="0"/>
              <a:t>Contrôle de la mise en œuvre</a:t>
            </a:r>
          </a:p>
          <a:p>
            <a:r>
              <a:rPr lang="fr-FR" dirty="0"/>
              <a:t>Réception provisoire et définitive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La qualité est une affaire de tous à toutes les étapes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12512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6DCAE8-F0FA-4A60-9B09-BBEE74400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582" y="882779"/>
            <a:ext cx="7868120" cy="857250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A3B7C-9D0A-415A-BFCC-7F361CA3A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205979"/>
            <a:ext cx="7868120" cy="32278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0" indent="0" algn="ctr">
              <a:buNone/>
            </a:pPr>
            <a:r>
              <a:rPr lang="fr-BE" sz="3200" dirty="0"/>
              <a:t>OS SPW MI </a:t>
            </a:r>
          </a:p>
          <a:p>
            <a:pPr marL="0" indent="0" algn="ctr">
              <a:buNone/>
            </a:pPr>
            <a:endParaRPr lang="fr-BE" sz="3200" dirty="0"/>
          </a:p>
          <a:p>
            <a:pPr marL="0" indent="0" algn="ctr">
              <a:buNone/>
            </a:pPr>
            <a:r>
              <a:rPr lang="fr-BE" sz="3200" b="0" i="0" u="sng" dirty="0">
                <a:solidFill>
                  <a:srgbClr val="007FFF"/>
                </a:solidFill>
                <a:latin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Marchés de travaux de génie civil - La réception technique préalable des matériaux ou produits</a:t>
            </a:r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3681005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A76EEE-9160-4550-970D-BA4643D62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RTP : 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CD0F11-0AFB-4DF7-B03E-52D554FBF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altLang="fr-FR" dirty="0"/>
              <a:t>Vérification par le pouvoir adjudicateur que les produits (composants) à mettre en œuvre répondent aux conditions imposées par le marché</a:t>
            </a:r>
          </a:p>
          <a:p>
            <a:r>
              <a:rPr lang="fr-BE" dirty="0" err="1"/>
              <a:t>Qualiroutes</a:t>
            </a:r>
            <a:r>
              <a:rPr lang="fr-BE" dirty="0"/>
              <a:t> – Chapitre A - § 42</a:t>
            </a:r>
          </a:p>
          <a:p>
            <a:r>
              <a:rPr lang="fr-BE" dirty="0"/>
              <a:t>Quelques exemples : </a:t>
            </a:r>
          </a:p>
        </p:txBody>
      </p:sp>
    </p:spTree>
    <p:extLst>
      <p:ext uri="{BB962C8B-B14F-4D97-AF65-F5344CB8AC3E}">
        <p14:creationId xmlns:p14="http://schemas.microsoft.com/office/powerpoint/2010/main" val="3302872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E0477B-51FE-4D87-BC3D-1C404099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498" y="3635188"/>
            <a:ext cx="3080007" cy="941292"/>
          </a:xfrm>
        </p:spPr>
        <p:txBody>
          <a:bodyPr>
            <a:normAutofit fontScale="90000"/>
          </a:bodyPr>
          <a:lstStyle/>
          <a:p>
            <a:r>
              <a:rPr lang="fr-BE" sz="2000" dirty="0"/>
              <a:t>Liège, Passerelle « Belle liégeoise »</a:t>
            </a:r>
            <a:br>
              <a:rPr lang="fr-BE" sz="2000" dirty="0"/>
            </a:br>
            <a:r>
              <a:rPr lang="fr-BE" sz="2000" dirty="0"/>
              <a:t>Réception platelage</a:t>
            </a:r>
            <a:endParaRPr lang="fr-BE" dirty="0"/>
          </a:p>
        </p:txBody>
      </p:sp>
      <p:pic>
        <p:nvPicPr>
          <p:cNvPr id="4" name="Picture 2" descr="X:\PUB-O1060000\DGO1.64\__users\photos pour pascal\P1070661.JPG">
            <a:extLst>
              <a:ext uri="{FF2B5EF4-FFF2-40B4-BE49-F238E27FC236}">
                <a16:creationId xmlns:a16="http://schemas.microsoft.com/office/drawing/2014/main" id="{3FDD1616-AB8F-4E8D-B473-13212A8890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475510" cy="410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618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356374-C12D-4D11-A01A-71D1DAD81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758" y="3711179"/>
            <a:ext cx="7868120" cy="857250"/>
          </a:xfrm>
        </p:spPr>
        <p:txBody>
          <a:bodyPr>
            <a:normAutofit/>
          </a:bodyPr>
          <a:lstStyle/>
          <a:p>
            <a:r>
              <a:rPr lang="fr-BE" sz="2400" dirty="0"/>
              <a:t>Défaut de rectitude</a:t>
            </a:r>
          </a:p>
        </p:txBody>
      </p:sp>
      <p:pic>
        <p:nvPicPr>
          <p:cNvPr id="5" name="Espace réservé du contenu 4" descr="Une image contenant texte, étape&#10;&#10;Description générée automatiquement">
            <a:extLst>
              <a:ext uri="{FF2B5EF4-FFF2-40B4-BE49-F238E27FC236}">
                <a16:creationId xmlns:a16="http://schemas.microsoft.com/office/drawing/2014/main" id="{BFF3D968-5FA6-4F7D-B2B0-9404A78DE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534020" y="534020"/>
            <a:ext cx="4272156" cy="3204117"/>
          </a:xfrm>
        </p:spPr>
      </p:pic>
    </p:spTree>
    <p:extLst>
      <p:ext uri="{BB962C8B-B14F-4D97-AF65-F5344CB8AC3E}">
        <p14:creationId xmlns:p14="http://schemas.microsoft.com/office/powerpoint/2010/main" val="281097888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w_mi.potx" id="{3736383C-15D3-40F7-B93A-AD5DB86E4C9B}" vid="{FE181EB1-CACA-4FDE-A205-0306C40ED4F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dms_niv_lg - Partie TS</Template>
  <TotalTime>6121</TotalTime>
  <Words>913</Words>
  <Application>Microsoft Office PowerPoint</Application>
  <PresentationFormat>Affichage à l'écran (16:9)</PresentationFormat>
  <Paragraphs>132</Paragraphs>
  <Slides>38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4" baseType="lpstr">
      <vt:lpstr>Arial</vt:lpstr>
      <vt:lpstr>Calibri</vt:lpstr>
      <vt:lpstr>Verdana</vt:lpstr>
      <vt:lpstr>Wingdings</vt:lpstr>
      <vt:lpstr>Thème Office</vt:lpstr>
      <vt:lpstr>Acrobat Document</vt:lpstr>
      <vt:lpstr>Département Expertises, Structures et Géotechnique Direction des Matériaux de structure  Réception Technique Préalable (RTP)  </vt:lpstr>
      <vt:lpstr>Programme</vt:lpstr>
      <vt:lpstr>Présentation PowerPoint</vt:lpstr>
      <vt:lpstr>DMS = Bureau de conception et de contrôle</vt:lpstr>
      <vt:lpstr>Des Travaux de qualité, des ouvrages durables =</vt:lpstr>
      <vt:lpstr>              </vt:lpstr>
      <vt:lpstr>RTP : Définition</vt:lpstr>
      <vt:lpstr>Liège, Passerelle « Belle liégeoise » Réception platelage</vt:lpstr>
      <vt:lpstr>Défaut de rectitude</vt:lpstr>
      <vt:lpstr>Présence d’aubier</vt:lpstr>
      <vt:lpstr>Présence de nœuds </vt:lpstr>
      <vt:lpstr>Fracture de compression</vt:lpstr>
      <vt:lpstr>Défaut de façonnage</vt:lpstr>
      <vt:lpstr>Présence de champignons</vt:lpstr>
      <vt:lpstr>Rupture béton (frettage insuffisant)</vt:lpstr>
      <vt:lpstr>Densité d’armature</vt:lpstr>
      <vt:lpstr>Signalisation chantier</vt:lpstr>
      <vt:lpstr>Structures métalliques – réception potelets Défaut de planéité</vt:lpstr>
      <vt:lpstr>Structures métalliques – réception potelets Porosité</vt:lpstr>
      <vt:lpstr>Structures métalliques – Mise en peinture</vt:lpstr>
      <vt:lpstr>Structures métalliques – Mise en peinture, projections soudure, aspect soudure </vt:lpstr>
      <vt:lpstr>Structures métalliques – Mise en peinture </vt:lpstr>
      <vt:lpstr>Réparation de béton :  Stockage des sacs  </vt:lpstr>
      <vt:lpstr>Qualiroutes : Article 42 Ar 14.01.2013</vt:lpstr>
      <vt:lpstr>En Pratique</vt:lpstr>
      <vt:lpstr>En Pratique</vt:lpstr>
      <vt:lpstr>Présentation PowerPoint</vt:lpstr>
      <vt:lpstr>Qualiroutes : Article 42 Ar 14.01.2013</vt:lpstr>
      <vt:lpstr>Garde-corps refusé sur chantier</vt:lpstr>
      <vt:lpstr>Qualiroutes : Article 42 Ar 14.01.2013</vt:lpstr>
      <vt:lpstr>Validation Fiche Technique </vt:lpstr>
      <vt:lpstr>Programme</vt:lpstr>
      <vt:lpstr>RTP  : Prise en charge financière</vt:lpstr>
      <vt:lpstr>RTP  : Prise en charge financière</vt:lpstr>
      <vt:lpstr>RTP  : Prise en charge financière</vt:lpstr>
      <vt:lpstr>RTP  : Prise en charge financière</vt:lpstr>
      <vt:lpstr>Prix unitaires  Forfait pour de petites quantités  prix produit certifié   &lt;     prix produit non certifié + frais de RTP     </vt:lpstr>
      <vt:lpstr>Réception Technique Préalable (RTP)  QUESTIONS / REPONSES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Département Expertises, Structures et Géotechnique  Direction des Matériaux de structure</dc:title>
  <dc:creator>STEUX Thierry</dc:creator>
  <cp:lastModifiedBy>MICHAUX Gauthier</cp:lastModifiedBy>
  <cp:revision>50</cp:revision>
  <dcterms:created xsi:type="dcterms:W3CDTF">2022-09-07T12:47:01Z</dcterms:created>
  <dcterms:modified xsi:type="dcterms:W3CDTF">2022-12-20T06:57:06Z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a477d1-147d-4e34-b5e3-7b26d2f44870_Enabled">
    <vt:lpwstr>true</vt:lpwstr>
  </property>
  <property fmtid="{D5CDD505-2E9C-101B-9397-08002B2CF9AE}" pid="3" name="MSIP_Label_97a477d1-147d-4e34-b5e3-7b26d2f44870_SetDate">
    <vt:lpwstr>2022-09-02T08:05:42Z</vt:lpwstr>
  </property>
  <property fmtid="{D5CDD505-2E9C-101B-9397-08002B2CF9AE}" pid="4" name="MSIP_Label_97a477d1-147d-4e34-b5e3-7b26d2f44870_Method">
    <vt:lpwstr>Standard</vt:lpwstr>
  </property>
  <property fmtid="{D5CDD505-2E9C-101B-9397-08002B2CF9AE}" pid="5" name="MSIP_Label_97a477d1-147d-4e34-b5e3-7b26d2f44870_Name">
    <vt:lpwstr>97a477d1-147d-4e34-b5e3-7b26d2f44870</vt:lpwstr>
  </property>
  <property fmtid="{D5CDD505-2E9C-101B-9397-08002B2CF9AE}" pid="6" name="MSIP_Label_97a477d1-147d-4e34-b5e3-7b26d2f44870_SiteId">
    <vt:lpwstr>1f816a84-7aa6-4a56-b22a-7b3452fa8681</vt:lpwstr>
  </property>
  <property fmtid="{D5CDD505-2E9C-101B-9397-08002B2CF9AE}" pid="7" name="MSIP_Label_97a477d1-147d-4e34-b5e3-7b26d2f44870_ActionId">
    <vt:lpwstr>c839b8ed-71f1-4bf1-a1da-48f959d4d917</vt:lpwstr>
  </property>
  <property fmtid="{D5CDD505-2E9C-101B-9397-08002B2CF9AE}" pid="8" name="MSIP_Label_97a477d1-147d-4e34-b5e3-7b26d2f44870_ContentBits">
    <vt:lpwstr>0</vt:lpwstr>
  </property>
</Properties>
</file>